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1" r:id="rId4"/>
    <p:sldId id="262" r:id="rId5"/>
    <p:sldId id="263" r:id="rId6"/>
    <p:sldId id="265" r:id="rId7"/>
    <p:sldId id="302" r:id="rId8"/>
    <p:sldId id="266" r:id="rId9"/>
    <p:sldId id="267" r:id="rId10"/>
    <p:sldId id="268" r:id="rId11"/>
    <p:sldId id="269" r:id="rId12"/>
    <p:sldId id="270" r:id="rId13"/>
    <p:sldId id="271" r:id="rId14"/>
    <p:sldId id="29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8" r:id="rId24"/>
    <p:sldId id="305" r:id="rId25"/>
    <p:sldId id="284" r:id="rId26"/>
    <p:sldId id="308" r:id="rId27"/>
    <p:sldId id="295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135" d="100"/>
          <a:sy n="13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учреждение дополнительного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 поисковой </a:t>
            </a:r>
            <a:r>
              <a:rPr lang="ru-RU" altLang="ru-RU" sz="1600" dirty="0">
                <a:latin typeface="+mn-lt"/>
                <a:cs typeface="+mn-cs"/>
              </a:rPr>
              <a:t>строке ввести «Департамент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Екатеринбурга» и выполнить поиск, нажав пиктограмму 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691680" y="3546793"/>
            <a:ext cx="288032" cy="24909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086899" y="1561749"/>
            <a:ext cx="5562501" cy="124478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75856" y="2182822"/>
            <a:ext cx="525658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учреждение дополнительного образования на территории муниципального образования </a:t>
            </a:r>
            <a:r>
              <a:rPr lang="ru-RU" altLang="ru-RU" sz="1600" dirty="0" smtClean="0">
                <a:latin typeface="+mn-lt"/>
                <a:cs typeface="+mn-cs"/>
              </a:rPr>
              <a:t>«город Екатеринбург»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2915816" y="1047809"/>
            <a:ext cx="5346477" cy="368418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507854"/>
            <a:ext cx="32403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pic>
        <p:nvPicPr>
          <p:cNvPr id="1029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4" y="1491630"/>
            <a:ext cx="594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34" y="2063130"/>
            <a:ext cx="59245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4629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3939902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выбрать </a:t>
            </a:r>
            <a:r>
              <a:rPr lang="ru-RU" altLang="ru-RU" sz="1400" dirty="0">
                <a:latin typeface="+mn-lt"/>
                <a:cs typeface="+mn-cs"/>
              </a:rPr>
              <a:t>тип заявления: «Первичное зачисление на следующий (2020/2021) учебный </a:t>
            </a:r>
            <a:r>
              <a:rPr lang="ru-RU" altLang="ru-RU" sz="1400" dirty="0" smtClean="0">
                <a:latin typeface="+mn-lt"/>
                <a:cs typeface="+mn-cs"/>
              </a:rPr>
              <a:t>год»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4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4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888" y="1892083"/>
            <a:ext cx="3408211" cy="2978605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3563888" y="1218814"/>
            <a:ext cx="3389197" cy="6535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1545597"/>
            <a:ext cx="3389197" cy="326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1872208"/>
            <a:chOff x="2627784" y="1203598"/>
            <a:chExt cx="6316136" cy="26097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41154"/>
            <a:stretch/>
          </p:blipFill>
          <p:spPr>
            <a:xfrm>
              <a:off x="2792379" y="1203598"/>
              <a:ext cx="6151541" cy="2609744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</a:t>
            </a:r>
            <a:r>
              <a:rPr lang="ru-RU" sz="1400" dirty="0" smtClean="0">
                <a:solidFill>
                  <a:srgbClr val="FF0000"/>
                </a:solidFill>
              </a:rPr>
              <a:t>свидетельство </a:t>
            </a:r>
            <a:r>
              <a:rPr lang="ru-RU" sz="1400" dirty="0">
                <a:solidFill>
                  <a:srgbClr val="FF0000"/>
                </a:solidFill>
              </a:rPr>
              <a:t>о рождении </a:t>
            </a:r>
            <a:r>
              <a:rPr lang="ru-RU" sz="1400" dirty="0" smtClean="0">
                <a:solidFill>
                  <a:srgbClr val="FF0000"/>
                </a:solidFill>
              </a:rPr>
              <a:t>выдано не в РФ, необходимо </a:t>
            </a:r>
            <a:r>
              <a:rPr lang="ru-RU" sz="1400" dirty="0">
                <a:solidFill>
                  <a:srgbClr val="FF0000"/>
                </a:solidFill>
              </a:rPr>
              <a:t>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</a:t>
            </a:r>
            <a:r>
              <a:rPr lang="ru-RU" sz="1500" b="1" u="sng" dirty="0" smtClean="0"/>
              <a:t>20.08.2020 до 10.09.2020</a:t>
            </a:r>
            <a:r>
              <a:rPr lang="ru-RU" sz="1500" dirty="0"/>
              <a:t> –  </a:t>
            </a:r>
            <a:r>
              <a:rPr lang="ru-RU" sz="1500" b="1" dirty="0"/>
              <a:t>Первичное зачисление на </a:t>
            </a:r>
            <a:r>
              <a:rPr lang="ru-RU" sz="1500" b="1" dirty="0" smtClean="0"/>
              <a:t>2020/2021 </a:t>
            </a:r>
            <a:r>
              <a:rPr lang="ru-RU" sz="1500" b="1" dirty="0"/>
              <a:t>учебный </a:t>
            </a:r>
            <a:r>
              <a:rPr lang="ru-RU" sz="1500" b="1" dirty="0" smtClean="0"/>
              <a:t>год.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11.09.2020 до 31.05.2021</a:t>
            </a:r>
            <a:r>
              <a:rPr lang="ru-RU" sz="1500" b="1" dirty="0" smtClean="0"/>
              <a:t> </a:t>
            </a:r>
            <a:r>
              <a:rPr lang="ru-RU" sz="1500" b="1" dirty="0"/>
              <a:t>– Зачисление в течение учебного года</a:t>
            </a:r>
            <a:endParaRPr lang="ru-RU" sz="1500" b="1" dirty="0" smtClean="0"/>
          </a:p>
          <a:p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1618533"/>
            <a:ext cx="5184575" cy="129614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9201" r="53187" b="70542"/>
          <a:stretch/>
        </p:blipFill>
        <p:spPr bwMode="auto">
          <a:xfrm>
            <a:off x="3059832" y="1622665"/>
            <a:ext cx="3065260" cy="597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1926086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u="sng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заявителя,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 </a:t>
            </a:r>
            <a:r>
              <a:rPr lang="ru-RU" altLang="ru-RU" sz="1400" dirty="0">
                <a:latin typeface="+mn-lt"/>
                <a:cs typeface="+mn-cs"/>
              </a:rPr>
              <a:t>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843809" y="1695792"/>
            <a:ext cx="5688632" cy="16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Внимание</a:t>
            </a:r>
            <a:r>
              <a:rPr lang="ru-RU" altLang="ru-RU" sz="1500" dirty="0">
                <a:latin typeface="+mn-lt"/>
                <a:cs typeface="+mn-cs"/>
              </a:rPr>
              <a:t>! Поле </a:t>
            </a:r>
            <a:r>
              <a:rPr lang="ru-RU" altLang="ru-RU" sz="1500" dirty="0" smtClean="0">
                <a:latin typeface="+mn-lt"/>
                <a:cs typeface="+mn-cs"/>
              </a:rPr>
              <a:t>«Номер сертификата ПФДО» </a:t>
            </a:r>
            <a:r>
              <a:rPr lang="ru-RU" altLang="ru-RU" sz="1500" dirty="0">
                <a:latin typeface="+mn-lt"/>
                <a:cs typeface="+mn-cs"/>
              </a:rPr>
              <a:t>является необязательным для </a:t>
            </a:r>
            <a:r>
              <a:rPr lang="ru-RU" altLang="ru-RU" sz="1500" dirty="0" smtClean="0">
                <a:latin typeface="+mn-lt"/>
                <a:cs typeface="+mn-cs"/>
              </a:rPr>
              <a:t>заполнения, но в случае ввода номера сертификата ПФДО менее 10 символов в указанном в поле, Ваше заявление не будет отправлено.</a:t>
            </a:r>
          </a:p>
          <a:p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b="40446"/>
          <a:stretch/>
        </p:blipFill>
        <p:spPr>
          <a:xfrm>
            <a:off x="4283968" y="1500837"/>
            <a:ext cx="3690293" cy="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направления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учреждения дополнительного образования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программы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После заполнения всех полей</a:t>
            </a:r>
          </a:p>
          <a:p>
            <a:r>
              <a:rPr lang="ru-RU" altLang="ru-RU" sz="1600" dirty="0">
                <a:latin typeface="+mn-lt"/>
                <a:cs typeface="+mn-cs"/>
              </a:rPr>
              <a:t>н</a:t>
            </a:r>
            <a:r>
              <a:rPr lang="ru-RU" altLang="ru-RU" sz="1600" dirty="0" smtClean="0">
                <a:latin typeface="+mn-lt"/>
                <a:cs typeface="+mn-cs"/>
              </a:rPr>
              <a:t>еобходимо отправить заявление в ведомство, нажав кнопку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923928" y="1200730"/>
            <a:ext cx="4770413" cy="301981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267126" y="3700108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</a:t>
            </a:r>
            <a:r>
              <a:rPr lang="ru-RU" altLang="ru-RU" sz="1500" dirty="0" smtClean="0">
                <a:latin typeface="+mn-lt"/>
                <a:cs typeface="+mn-cs"/>
              </a:rPr>
              <a:t>учреждение дополнительного образования </a:t>
            </a:r>
            <a:r>
              <a:rPr lang="ru-RU" altLang="ru-RU" sz="1500" dirty="0">
                <a:latin typeface="+mn-lt"/>
                <a:cs typeface="+mn-cs"/>
              </a:rPr>
              <a:t>и выбрать его.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419872" y="1707654"/>
            <a:ext cx="5040560" cy="18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15566"/>
            <a:ext cx="7704856" cy="4405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</a:t>
            </a:r>
            <a:r>
              <a:rPr lang="ru-RU" sz="1400" dirty="0"/>
              <a:t>обработки заявления в личный кабинет заявителя на Едином портале автоматически направляется </a:t>
            </a:r>
            <a:r>
              <a:rPr lang="ru-RU" sz="1400" b="1" dirty="0" smtClean="0"/>
              <a:t>о </a:t>
            </a:r>
            <a:r>
              <a:rPr lang="ru-RU" sz="1400" b="1" dirty="0"/>
              <a:t>регистрации заявления </a:t>
            </a:r>
            <a:r>
              <a:rPr lang="ru-RU" sz="1400" dirty="0"/>
              <a:t>(с указанием даты и времени его формирования в электронном виде на Едином портале</a:t>
            </a:r>
            <a:r>
              <a:rPr lang="ru-RU" sz="1400" dirty="0" smtClean="0"/>
              <a:t>)</a:t>
            </a:r>
            <a:r>
              <a:rPr lang="ru-RU" sz="1400" b="1" dirty="0"/>
              <a:t> </a:t>
            </a:r>
            <a:r>
              <a:rPr lang="ru-RU" sz="1400" dirty="0"/>
              <a:t>и необходимости в срок не позднее трех рабочих дней с момента отправки уведомления обратиться в многофункциональный центр или МКУ ЦМУ с документами, указанными в приложении № 1 к настоящему Административному </a:t>
            </a:r>
            <a:r>
              <a:rPr lang="ru-RU" sz="1400" dirty="0" smtClean="0"/>
              <a:t>регламенту или </a:t>
            </a:r>
            <a:r>
              <a:rPr lang="ru-RU" sz="1400" b="1" dirty="0" smtClean="0"/>
              <a:t>уведомление</a:t>
            </a:r>
            <a:r>
              <a:rPr lang="ru-RU" sz="1400" b="1" dirty="0"/>
              <a:t> об отказе</a:t>
            </a:r>
            <a:r>
              <a:rPr lang="ru-RU" sz="1400" dirty="0"/>
              <a:t> в предоставлении услуги, с указанием </a:t>
            </a:r>
            <a:r>
              <a:rPr lang="ru-RU" sz="1400" dirty="0" smtClean="0"/>
              <a:t>причины. Первый </a:t>
            </a:r>
            <a:r>
              <a:rPr lang="ru-RU" sz="1400" dirty="0"/>
              <a:t>рабочий день отсчитывается со следующего дня после дня получения данного </a:t>
            </a:r>
            <a:r>
              <a:rPr lang="ru-RU" sz="1400" dirty="0" smtClean="0"/>
              <a:t>уведомления. Ч</a:t>
            </a:r>
            <a:r>
              <a:rPr lang="ru-RU" altLang="ru-RU" sz="1400" dirty="0" smtClean="0"/>
              <a:t>асы </a:t>
            </a:r>
            <a:r>
              <a:rPr lang="ru-RU" altLang="ru-RU" sz="1400" dirty="0"/>
              <a:t>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50378"/>
              </p:ext>
            </p:extLst>
          </p:nvPr>
        </p:nvGraphicFramePr>
        <p:xfrm>
          <a:off x="1533207" y="1299210"/>
          <a:ext cx="6077585" cy="31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895">
                  <a:extLst>
                    <a:ext uri="{9D8B030D-6E8A-4147-A177-3AD203B41FA5}">
                      <a16:colId xmlns:a16="http://schemas.microsoft.com/office/drawing/2014/main" val="2642764106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848724311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1909654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Верх-Исетский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3041262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Лебедихина Наталья Валерьевна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Железнодорожный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3705157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Лямпасова Татьяна Юрьевна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83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Кировский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3752737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Попова Марина Геннадьевна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23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Ленинский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3764348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Мальцева Екатерина Владимировна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29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Октябрьский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Захарова Светлана Николаевна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50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Орджоникидзевский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Чумакова Лилия Фавзатовна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89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Чкаловский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smtClean="0">
                          <a:effectLst/>
                        </a:rPr>
                        <a:t>2102665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Кангина Наталия Анатольевна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1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</a:t>
            </a:r>
            <a:r>
              <a:rPr lang="ru-RU" sz="1600" b="1" dirty="0" smtClean="0"/>
              <a:t>организацию дополнительного образования </a:t>
            </a:r>
            <a:r>
              <a:rPr lang="ru-RU" sz="1600" dirty="0" smtClean="0"/>
              <a:t>(по </a:t>
            </a:r>
            <a:r>
              <a:rPr lang="ru-RU" sz="1600" dirty="0"/>
              <a:t>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документ, удостоверяющий личность заявителя (родителя/законного представителя) (подлинник и копия</a:t>
            </a:r>
            <a:r>
              <a:rPr lang="ru-RU" sz="1600" dirty="0" smtClean="0"/>
              <a:t>);</a:t>
            </a:r>
            <a:endParaRPr lang="en-US" sz="1600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 smtClean="0"/>
              <a:t>Документ</a:t>
            </a:r>
            <a:r>
              <a:rPr lang="ru-RU" sz="1600" dirty="0"/>
              <a:t>, подтверждающий полномочия представителя </a:t>
            </a:r>
            <a:r>
              <a:rPr lang="ru-RU" sz="1600" dirty="0" smtClean="0"/>
              <a:t>заявителя </a:t>
            </a:r>
            <a:r>
              <a:rPr lang="en-US" sz="1600" dirty="0" smtClean="0"/>
              <a:t>(</a:t>
            </a:r>
            <a:r>
              <a:rPr lang="ru-RU" sz="1600" dirty="0" smtClean="0"/>
              <a:t>представляется </a:t>
            </a:r>
            <a:r>
              <a:rPr lang="ru-RU" sz="1600" dirty="0"/>
              <a:t>представителем заявителя при подаче заявления от имени заявителя </a:t>
            </a:r>
            <a:r>
              <a:rPr lang="ru-RU" sz="1600" dirty="0" smtClean="0"/>
              <a:t>и </a:t>
            </a:r>
            <a:r>
              <a:rPr lang="ru-RU" sz="1600" dirty="0"/>
              <a:t>подтверждении подлинниками документов либо при представлении подлинников документов по заявлению, поданному на Едином </a:t>
            </a:r>
            <a:r>
              <a:rPr lang="ru-RU" sz="1600" dirty="0" smtClean="0"/>
              <a:t>портале</a:t>
            </a:r>
            <a:r>
              <a:rPr lang="en-US" sz="1600" dirty="0" smtClean="0"/>
              <a:t>)</a:t>
            </a:r>
            <a:r>
              <a:rPr lang="ru-RU" sz="1600" dirty="0" smtClean="0"/>
              <a:t>(подлинник </a:t>
            </a:r>
            <a:r>
              <a:rPr lang="ru-RU" sz="1600" dirty="0"/>
              <a:t>или </a:t>
            </a:r>
            <a:r>
              <a:rPr lang="ru-RU" sz="1600" dirty="0" smtClean="0"/>
              <a:t>скан-копия);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Решение органа опеки и попечительства об установлении опеки или </a:t>
            </a:r>
            <a:r>
              <a:rPr lang="ru-RU" sz="1600" dirty="0" smtClean="0"/>
              <a:t>попечительства </a:t>
            </a:r>
            <a:r>
              <a:rPr lang="ru-RU" sz="1600" dirty="0"/>
              <a:t>(подлинник или скан-копия)</a:t>
            </a:r>
            <a:r>
              <a:rPr lang="ru-RU" sz="1600" dirty="0" smtClean="0"/>
              <a:t>;</a:t>
            </a:r>
          </a:p>
          <a:p>
            <a:pPr marL="365760" indent="-256032" algn="just">
              <a:buFont typeface="Georgia"/>
              <a:buChar char="•"/>
              <a:defRPr/>
            </a:pPr>
            <a:r>
              <a:rPr lang="ru-RU" sz="1600" dirty="0" smtClean="0"/>
              <a:t>Документ</a:t>
            </a:r>
            <a:r>
              <a:rPr lang="ru-RU" sz="1600" dirty="0"/>
              <a:t>, подтверждающий родство заявителя с </a:t>
            </a:r>
            <a:r>
              <a:rPr lang="ru-RU" sz="1600" dirty="0" smtClean="0"/>
              <a:t>ребенком (свидетельство </a:t>
            </a:r>
            <a:r>
              <a:rPr lang="ru-RU" sz="1600" dirty="0"/>
              <a:t>о рождении </a:t>
            </a:r>
            <a:r>
              <a:rPr lang="ru-RU" sz="1600" dirty="0" smtClean="0"/>
              <a:t>ребенка, </a:t>
            </a:r>
            <a:r>
              <a:rPr lang="ru-RU" sz="1600" dirty="0"/>
              <a:t>решение суда об установлении усыновлении (удочерении), о признании отцовства, об установлении факта родственных </a:t>
            </a:r>
            <a:r>
              <a:rPr lang="ru-RU" sz="1600" dirty="0" smtClean="0"/>
              <a:t>отношений) </a:t>
            </a:r>
            <a:r>
              <a:rPr lang="ru-RU" sz="1600" dirty="0"/>
              <a:t>(подлинник и копия</a:t>
            </a:r>
            <a:r>
              <a:rPr lang="ru-RU" sz="1600" dirty="0" smtClean="0"/>
              <a:t>).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</a:t>
            </a:r>
            <a:r>
              <a:rPr lang="ru-RU" dirty="0" smtClean="0"/>
              <a:t>00:00</a:t>
            </a:r>
            <a:endParaRPr lang="en-US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учреждение дополнительного </a:t>
            </a:r>
            <a:r>
              <a:rPr lang="ru-RU" dirty="0" smtClean="0"/>
              <a:t>образования»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До начала записи, обновите Ваш браузер. Специалисты 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Очистить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540392"/>
            <a:ext cx="4338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+mn-lt"/>
                <a:cs typeface="+mn-cs"/>
              </a:rPr>
              <a:t>В </a:t>
            </a:r>
            <a:r>
              <a:rPr lang="ru-RU" altLang="ru-RU" sz="1600" dirty="0">
                <a:latin typeface="+mn-lt"/>
                <a:cs typeface="+mn-cs"/>
              </a:rPr>
              <a:t>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1444</Words>
  <Application>Microsoft Office PowerPoint</Application>
  <PresentationFormat>Экран (16:9)</PresentationFormat>
  <Paragraphs>165</Paragraphs>
  <Slides>27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 Зачисление в учреждение дополнительного образования на 2020/2021 учебный год  на территории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Вопросы</vt:lpstr>
      <vt:lpstr>Подача заявления через ЕПГУ, при наличии подтверждённой учетной записи</vt:lpstr>
      <vt:lpstr>Уведомления, поступающие в личный кабинет заявителя на ЕПГУ: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Эбзеева Лилия Камильевна</cp:lastModifiedBy>
  <cp:revision>326</cp:revision>
  <dcterms:created xsi:type="dcterms:W3CDTF">2015-06-30T08:03:00Z</dcterms:created>
  <dcterms:modified xsi:type="dcterms:W3CDTF">2020-08-17T06:12:54Z</dcterms:modified>
</cp:coreProperties>
</file>